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4" r:id="rId1"/>
  </p:sldMasterIdLst>
  <p:sldIdLst>
    <p:sldId id="256" r:id="rId2"/>
    <p:sldId id="257" r:id="rId3"/>
    <p:sldId id="258" r:id="rId4"/>
    <p:sldId id="284" r:id="rId5"/>
    <p:sldId id="259" r:id="rId6"/>
    <p:sldId id="286" r:id="rId7"/>
    <p:sldId id="260" r:id="rId8"/>
    <p:sldId id="261" r:id="rId9"/>
    <p:sldId id="285" r:id="rId10"/>
    <p:sldId id="265" r:id="rId11"/>
    <p:sldId id="287" r:id="rId12"/>
    <p:sldId id="309" r:id="rId13"/>
    <p:sldId id="290" r:id="rId14"/>
    <p:sldId id="292" r:id="rId15"/>
    <p:sldId id="291" r:id="rId16"/>
    <p:sldId id="301" r:id="rId17"/>
    <p:sldId id="300" r:id="rId18"/>
    <p:sldId id="299" r:id="rId19"/>
    <p:sldId id="298" r:id="rId20"/>
    <p:sldId id="297" r:id="rId21"/>
    <p:sldId id="296" r:id="rId22"/>
    <p:sldId id="295" r:id="rId23"/>
    <p:sldId id="294" r:id="rId24"/>
    <p:sldId id="293" r:id="rId25"/>
    <p:sldId id="302" r:id="rId26"/>
    <p:sldId id="308" r:id="rId27"/>
    <p:sldId id="307" r:id="rId28"/>
    <p:sldId id="306" r:id="rId29"/>
    <p:sldId id="305" r:id="rId30"/>
    <p:sldId id="304" r:id="rId31"/>
    <p:sldId id="30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2" autoAdjust="0"/>
    <p:restoredTop sz="94660"/>
  </p:normalViewPr>
  <p:slideViewPr>
    <p:cSldViewPr snapToGrid="0">
      <p:cViewPr varScale="1">
        <p:scale>
          <a:sx n="72" d="100"/>
          <a:sy n="72" d="100"/>
        </p:scale>
        <p:origin x="672"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70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0740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0693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2906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49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4982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5153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8980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4/13/2022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0949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4/13/2022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2197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4892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4/13/2022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873411"/>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734096"/>
            <a:ext cx="8915399" cy="2047741"/>
          </a:xfrm>
        </p:spPr>
        <p:txBody>
          <a:bodyPr>
            <a:normAutofit fontScale="90000"/>
          </a:bodyPr>
          <a:lstStyle/>
          <a:p>
            <a:r>
              <a:rPr lang="en-IN" dirty="0">
                <a:latin typeface="Times New Roman" panose="02020603050405020304" pitchFamily="18" charset="0"/>
                <a:cs typeface="Times New Roman" panose="02020603050405020304" pitchFamily="18" charset="0"/>
              </a:rPr>
              <a:t>        Organ Donation Management System</a:t>
            </a:r>
            <a:endParaRPr lang="en-IN" sz="6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484313" y="3551529"/>
            <a:ext cx="8915399" cy="2568034"/>
          </a:xfrm>
        </p:spPr>
        <p:txBody>
          <a:bodyPr/>
          <a:lstStyle/>
          <a:p>
            <a:r>
              <a:rPr lang="en-IN" dirty="0"/>
              <a:t>                                                                                                     </a:t>
            </a:r>
            <a:r>
              <a:rPr lang="en-IN" sz="2000" b="1" cap="none" dirty="0">
                <a:latin typeface="Times New Roman" panose="02020603050405020304" pitchFamily="18" charset="0"/>
                <a:cs typeface="Times New Roman" panose="02020603050405020304" pitchFamily="18" charset="0"/>
              </a:rPr>
              <a:t>Presentation by:</a:t>
            </a:r>
            <a:endParaRPr lang="en-IN" sz="2000" b="1" dirty="0">
              <a:latin typeface="Times New Roman" panose="02020603050405020304" pitchFamily="18" charset="0"/>
              <a:cs typeface="Times New Roman" panose="02020603050405020304" pitchFamily="18" charset="0"/>
            </a:endParaRPr>
          </a:p>
          <a:p>
            <a:r>
              <a:rPr lang="en-IN" cap="none" dirty="0">
                <a:latin typeface="Times New Roman" panose="02020603050405020304" pitchFamily="18" charset="0"/>
                <a:cs typeface="Times New Roman" panose="02020603050405020304" pitchFamily="18" charset="0"/>
              </a:rPr>
              <a:t>                                                                                                                 </a:t>
            </a:r>
            <a:r>
              <a:rPr lang="en-IN" b="1" cap="none" dirty="0">
                <a:latin typeface="Times New Roman" panose="02020603050405020304" pitchFamily="18" charset="0"/>
                <a:cs typeface="Times New Roman" panose="02020603050405020304" pitchFamily="18" charset="0"/>
              </a:rPr>
              <a:t>Amol </a:t>
            </a:r>
            <a:r>
              <a:rPr lang="en-IN" b="1" cap="none" dirty="0" err="1">
                <a:latin typeface="Times New Roman" panose="02020603050405020304" pitchFamily="18" charset="0"/>
                <a:cs typeface="Times New Roman" panose="02020603050405020304" pitchFamily="18" charset="0"/>
              </a:rPr>
              <a:t>Mogare</a:t>
            </a:r>
            <a:r>
              <a:rPr lang="en-IN" b="1" cap="none" dirty="0">
                <a:latin typeface="Times New Roman" panose="02020603050405020304" pitchFamily="18" charset="0"/>
                <a:cs typeface="Times New Roman" panose="02020603050405020304" pitchFamily="18" charset="0"/>
              </a:rPr>
              <a:t>.</a:t>
            </a:r>
          </a:p>
          <a:p>
            <a:r>
              <a:rPr lang="en-IN" cap="none" dirty="0">
                <a:latin typeface="Times New Roman" panose="02020603050405020304" pitchFamily="18" charset="0"/>
                <a:cs typeface="Times New Roman" panose="02020603050405020304" pitchFamily="18" charset="0"/>
              </a:rPr>
              <a:t>                                                                                                                 </a:t>
            </a:r>
            <a:r>
              <a:rPr lang="en-IN" b="1" cap="none" dirty="0">
                <a:latin typeface="Times New Roman" panose="02020603050405020304" pitchFamily="18" charset="0"/>
                <a:cs typeface="Times New Roman" panose="02020603050405020304" pitchFamily="18" charset="0"/>
              </a:rPr>
              <a:t>Harshal Wagh.</a:t>
            </a:r>
          </a:p>
        </p:txBody>
      </p:sp>
    </p:spTree>
    <p:extLst>
      <p:ext uri="{BB962C8B-B14F-4D97-AF65-F5344CB8AC3E}">
        <p14:creationId xmlns:p14="http://schemas.microsoft.com/office/powerpoint/2010/main" val="961195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A9F236-ED85-44D3-91B8-E8952AD3F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4E89E1FD-9FA0-4E24-89E8-540A0AC2C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88D1F77-20AC-463C-A15D-F38BE42073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8C4CF77-7AF8-4122-A7B0-041ABDF1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3409" y="988741"/>
            <a:ext cx="4813935" cy="4880518"/>
          </a:xfrm>
          <a:noFill/>
          <a:ln>
            <a:noFill/>
          </a:ln>
        </p:spPr>
        <p:txBody>
          <a:bodyPr vert="horz" wrap="square" lIns="91440" tIns="45720" rIns="91440" bIns="45720" rtlCol="0" anchor="ctr">
            <a:normAutofit/>
          </a:bodyPr>
          <a:lstStyle/>
          <a:p>
            <a:r>
              <a:rPr lang="en-US" sz="5400" b="1">
                <a:solidFill>
                  <a:schemeClr val="tx1">
                    <a:lumMod val="85000"/>
                    <a:lumOff val="15000"/>
                  </a:schemeClr>
                </a:solidFill>
              </a:rPr>
              <a:t>              </a:t>
            </a:r>
            <a:br>
              <a:rPr lang="en-US" sz="5400" b="1">
                <a:solidFill>
                  <a:schemeClr val="tx1">
                    <a:lumMod val="85000"/>
                    <a:lumOff val="15000"/>
                  </a:schemeClr>
                </a:solidFill>
              </a:rPr>
            </a:br>
            <a:br>
              <a:rPr lang="en-US" sz="5400" b="1">
                <a:solidFill>
                  <a:schemeClr val="tx1">
                    <a:lumMod val="85000"/>
                    <a:lumOff val="15000"/>
                  </a:schemeClr>
                </a:solidFill>
              </a:rPr>
            </a:br>
            <a:r>
              <a:rPr lang="en-US" sz="5400" b="1">
                <a:solidFill>
                  <a:schemeClr val="tx1">
                    <a:lumMod val="85000"/>
                    <a:lumOff val="15000"/>
                  </a:schemeClr>
                </a:solidFill>
              </a:rPr>
              <a:t>        Screenshots</a:t>
            </a:r>
          </a:p>
        </p:txBody>
      </p:sp>
      <p:sp>
        <p:nvSpPr>
          <p:cNvPr id="15" name="Rectangle 14">
            <a:extLst>
              <a:ext uri="{FF2B5EF4-FFF2-40B4-BE49-F238E27FC236}">
                <a16:creationId xmlns:a16="http://schemas.microsoft.com/office/drawing/2014/main" id="{D509D458-5758-41CE-89DE-485C1BBCD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tx1">
              <a:lumMod val="75000"/>
              <a:lumOff val="25000"/>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 name="Rectangle 16">
            <a:extLst>
              <a:ext uri="{FF2B5EF4-FFF2-40B4-BE49-F238E27FC236}">
                <a16:creationId xmlns:a16="http://schemas.microsoft.com/office/drawing/2014/main" id="{1D38966F-378A-47DC-83CC-D5A783224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69718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822668" y="6306234"/>
            <a:ext cx="2770827"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Home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17" name="Content Placeholder 16" descr="A picture containing text, person, cosmetic&#10;&#10;Description automatically generated">
            <a:extLst>
              <a:ext uri="{FF2B5EF4-FFF2-40B4-BE49-F238E27FC236}">
                <a16:creationId xmlns:a16="http://schemas.microsoft.com/office/drawing/2014/main" id="{D3F77098-EB27-4A0D-A65F-5CAA8573A52D}"/>
              </a:ext>
            </a:extLst>
          </p:cNvPr>
          <p:cNvPicPr>
            <a:picLocks noGrp="1" noChangeAspect="1"/>
          </p:cNvPicPr>
          <p:nvPr>
            <p:ph idx="1"/>
          </p:nvPr>
        </p:nvPicPr>
        <p:blipFill>
          <a:blip r:embed="rId2"/>
          <a:stretch>
            <a:fillRect/>
          </a:stretch>
        </p:blipFill>
        <p:spPr>
          <a:xfrm>
            <a:off x="0" y="0"/>
            <a:ext cx="12192000" cy="6390645"/>
          </a:xfrm>
        </p:spPr>
      </p:pic>
    </p:spTree>
    <p:extLst>
      <p:ext uri="{BB962C8B-B14F-4D97-AF65-F5344CB8AC3E}">
        <p14:creationId xmlns:p14="http://schemas.microsoft.com/office/powerpoint/2010/main" val="176505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with medium confidence">
            <a:extLst>
              <a:ext uri="{FF2B5EF4-FFF2-40B4-BE49-F238E27FC236}">
                <a16:creationId xmlns:a16="http://schemas.microsoft.com/office/drawing/2014/main" id="{B9818589-2FEA-485A-9E2B-1B30814F76A4}"/>
              </a:ext>
            </a:extLst>
          </p:cNvPr>
          <p:cNvPicPr>
            <a:picLocks noGrp="1" noChangeAspect="1"/>
          </p:cNvPicPr>
          <p:nvPr>
            <p:ph idx="1"/>
          </p:nvPr>
        </p:nvPicPr>
        <p:blipFill>
          <a:blip r:embed="rId2"/>
          <a:stretch>
            <a:fillRect/>
          </a:stretch>
        </p:blipFill>
        <p:spPr>
          <a:xfrm>
            <a:off x="0" y="0"/>
            <a:ext cx="12192000" cy="6428935"/>
          </a:xfrm>
        </p:spPr>
      </p:pic>
      <p:sp>
        <p:nvSpPr>
          <p:cNvPr id="15" name="Rectangle 14">
            <a:extLst>
              <a:ext uri="{FF2B5EF4-FFF2-40B4-BE49-F238E27FC236}">
                <a16:creationId xmlns:a16="http://schemas.microsoft.com/office/drawing/2014/main" id="{767A2E7C-19B0-4D53-A52D-2E76E06CA3C0}"/>
              </a:ext>
            </a:extLst>
          </p:cNvPr>
          <p:cNvSpPr/>
          <p:nvPr/>
        </p:nvSpPr>
        <p:spPr>
          <a:xfrm>
            <a:off x="4822668" y="6306234"/>
            <a:ext cx="2770827"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Register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82521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822668" y="6306234"/>
            <a:ext cx="2770827"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Login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Graphical user interface, website&#10;&#10;Description automatically generated">
            <a:extLst>
              <a:ext uri="{FF2B5EF4-FFF2-40B4-BE49-F238E27FC236}">
                <a16:creationId xmlns:a16="http://schemas.microsoft.com/office/drawing/2014/main" id="{73EC08BE-6CAA-4932-92FB-31943C951A53}"/>
              </a:ext>
            </a:extLst>
          </p:cNvPr>
          <p:cNvPicPr>
            <a:picLocks noGrp="1" noChangeAspect="1"/>
          </p:cNvPicPr>
          <p:nvPr>
            <p:ph idx="1"/>
          </p:nvPr>
        </p:nvPicPr>
        <p:blipFill>
          <a:blip r:embed="rId2"/>
          <a:stretch>
            <a:fillRect/>
          </a:stretch>
        </p:blipFill>
        <p:spPr>
          <a:xfrm>
            <a:off x="0" y="-1"/>
            <a:ext cx="12191999" cy="6306235"/>
          </a:xfrm>
        </p:spPr>
      </p:pic>
    </p:spTree>
    <p:extLst>
      <p:ext uri="{BB962C8B-B14F-4D97-AF65-F5344CB8AC3E}">
        <p14:creationId xmlns:p14="http://schemas.microsoft.com/office/powerpoint/2010/main" val="206003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822668" y="6306234"/>
            <a:ext cx="2770827"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Admin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10" name="Content Placeholder 9" descr="A screenshot of a computer&#10;&#10;Description automatically generated with medium confidence">
            <a:extLst>
              <a:ext uri="{FF2B5EF4-FFF2-40B4-BE49-F238E27FC236}">
                <a16:creationId xmlns:a16="http://schemas.microsoft.com/office/drawing/2014/main" id="{B1965C8E-8582-4B65-BB96-36DF591A09B5}"/>
              </a:ext>
            </a:extLst>
          </p:cNvPr>
          <p:cNvPicPr>
            <a:picLocks noGrp="1" noChangeAspect="1"/>
          </p:cNvPicPr>
          <p:nvPr>
            <p:ph idx="1"/>
          </p:nvPr>
        </p:nvPicPr>
        <p:blipFill>
          <a:blip r:embed="rId2"/>
          <a:stretch>
            <a:fillRect/>
          </a:stretch>
        </p:blipFill>
        <p:spPr>
          <a:xfrm>
            <a:off x="0" y="0"/>
            <a:ext cx="12191999" cy="6306233"/>
          </a:xfrm>
        </p:spPr>
      </p:pic>
    </p:spTree>
    <p:extLst>
      <p:ext uri="{BB962C8B-B14F-4D97-AF65-F5344CB8AC3E}">
        <p14:creationId xmlns:p14="http://schemas.microsoft.com/office/powerpoint/2010/main" val="3911385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3724318" y="6211669"/>
            <a:ext cx="4743363"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Admin Donor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655CE548-032D-4647-842D-0C6B35C8C5F8}"/>
              </a:ext>
            </a:extLst>
          </p:cNvPr>
          <p:cNvPicPr>
            <a:picLocks noGrp="1" noChangeAspect="1"/>
          </p:cNvPicPr>
          <p:nvPr>
            <p:ph idx="1"/>
          </p:nvPr>
        </p:nvPicPr>
        <p:blipFill>
          <a:blip r:embed="rId2"/>
          <a:stretch>
            <a:fillRect/>
          </a:stretch>
        </p:blipFill>
        <p:spPr>
          <a:xfrm>
            <a:off x="0" y="0"/>
            <a:ext cx="12191999" cy="6211669"/>
          </a:xfrm>
        </p:spPr>
      </p:pic>
    </p:spTree>
    <p:extLst>
      <p:ext uri="{BB962C8B-B14F-4D97-AF65-F5344CB8AC3E}">
        <p14:creationId xmlns:p14="http://schemas.microsoft.com/office/powerpoint/2010/main" val="1836674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3949401" y="6211669"/>
            <a:ext cx="4293197"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Admin </a:t>
            </a:r>
            <a:r>
              <a:rPr lang="en-US" sz="3600" dirty="0" err="1">
                <a:ln w="0"/>
                <a:effectLst>
                  <a:outerShdw blurRad="38100" dist="19050" dir="2700000" algn="tl" rotWithShape="0">
                    <a:schemeClr val="dk1">
                      <a:alpha val="40000"/>
                    </a:schemeClr>
                  </a:outerShdw>
                </a:effectLst>
              </a:rPr>
              <a:t>DonorList</a:t>
            </a:r>
            <a:r>
              <a:rPr lang="en-US" sz="3600" dirty="0">
                <a:ln w="0"/>
                <a:effectLst>
                  <a:outerShdw blurRad="38100" dist="19050" dir="2700000" algn="tl" rotWithShape="0">
                    <a:schemeClr val="dk1">
                      <a:alpha val="40000"/>
                    </a:schemeClr>
                  </a:outerShdw>
                </a:effectLst>
              </a:rPr>
              <a:t>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10" name="Content Placeholder 9" descr="A screenshot of a computer&#10;&#10;Description automatically generated with medium confidence">
            <a:extLst>
              <a:ext uri="{FF2B5EF4-FFF2-40B4-BE49-F238E27FC236}">
                <a16:creationId xmlns:a16="http://schemas.microsoft.com/office/drawing/2014/main" id="{C6B692EC-6E73-405F-B937-0AA9AD10FB60}"/>
              </a:ext>
            </a:extLst>
          </p:cNvPr>
          <p:cNvPicPr>
            <a:picLocks noGrp="1" noChangeAspect="1"/>
          </p:cNvPicPr>
          <p:nvPr>
            <p:ph idx="1"/>
          </p:nvPr>
        </p:nvPicPr>
        <p:blipFill>
          <a:blip r:embed="rId2"/>
          <a:stretch>
            <a:fillRect/>
          </a:stretch>
        </p:blipFill>
        <p:spPr>
          <a:xfrm>
            <a:off x="0" y="0"/>
            <a:ext cx="12191999" cy="6211669"/>
          </a:xfrm>
        </p:spPr>
      </p:pic>
    </p:spTree>
    <p:extLst>
      <p:ext uri="{BB962C8B-B14F-4D97-AF65-F5344CB8AC3E}">
        <p14:creationId xmlns:p14="http://schemas.microsoft.com/office/powerpoint/2010/main" val="4177648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2765513" y="6211669"/>
            <a:ext cx="6721298"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Admin Donor controllable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19" name="Content Placeholder 18" descr="A screenshot of a computer&#10;&#10;Description automatically generated with medium confidence">
            <a:extLst>
              <a:ext uri="{FF2B5EF4-FFF2-40B4-BE49-F238E27FC236}">
                <a16:creationId xmlns:a16="http://schemas.microsoft.com/office/drawing/2014/main" id="{258ACF32-6BCF-4E2E-BF39-F5B303573117}"/>
              </a:ext>
            </a:extLst>
          </p:cNvPr>
          <p:cNvPicPr>
            <a:picLocks noGrp="1" noChangeAspect="1"/>
          </p:cNvPicPr>
          <p:nvPr>
            <p:ph idx="1"/>
          </p:nvPr>
        </p:nvPicPr>
        <p:blipFill>
          <a:blip r:embed="rId2"/>
          <a:stretch>
            <a:fillRect/>
          </a:stretch>
        </p:blipFill>
        <p:spPr>
          <a:xfrm>
            <a:off x="0" y="0"/>
            <a:ext cx="12191999" cy="6211669"/>
          </a:xfrm>
        </p:spPr>
      </p:pic>
    </p:spTree>
    <p:extLst>
      <p:ext uri="{BB962C8B-B14F-4D97-AF65-F5344CB8AC3E}">
        <p14:creationId xmlns:p14="http://schemas.microsoft.com/office/powerpoint/2010/main" val="477182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822668" y="6306234"/>
            <a:ext cx="2770827"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Patient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76D9C63-32D0-4CA6-9BA7-ACCB78013D36}"/>
              </a:ext>
            </a:extLst>
          </p:cNvPr>
          <p:cNvPicPr>
            <a:picLocks noGrp="1" noChangeAspect="1"/>
          </p:cNvPicPr>
          <p:nvPr>
            <p:ph idx="1"/>
          </p:nvPr>
        </p:nvPicPr>
        <p:blipFill>
          <a:blip r:embed="rId2"/>
          <a:stretch>
            <a:fillRect/>
          </a:stretch>
        </p:blipFill>
        <p:spPr>
          <a:xfrm>
            <a:off x="0" y="1"/>
            <a:ext cx="12191999" cy="6203852"/>
          </a:xfrm>
        </p:spPr>
      </p:pic>
    </p:spTree>
    <p:extLst>
      <p:ext uri="{BB962C8B-B14F-4D97-AF65-F5344CB8AC3E}">
        <p14:creationId xmlns:p14="http://schemas.microsoft.com/office/powerpoint/2010/main" val="3455369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063970" y="6211669"/>
            <a:ext cx="4124384"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Patient List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8C61FC8-B644-4C61-8D96-4E3FF5C1B188}"/>
              </a:ext>
            </a:extLst>
          </p:cNvPr>
          <p:cNvPicPr>
            <a:picLocks noGrp="1" noChangeAspect="1"/>
          </p:cNvPicPr>
          <p:nvPr>
            <p:ph idx="1"/>
          </p:nvPr>
        </p:nvPicPr>
        <p:blipFill>
          <a:blip r:embed="rId2"/>
          <a:stretch>
            <a:fillRect/>
          </a:stretch>
        </p:blipFill>
        <p:spPr>
          <a:xfrm>
            <a:off x="0" y="1"/>
            <a:ext cx="12191999" cy="6211668"/>
          </a:xfrm>
        </p:spPr>
      </p:pic>
    </p:spTree>
    <p:extLst>
      <p:ext uri="{BB962C8B-B14F-4D97-AF65-F5344CB8AC3E}">
        <p14:creationId xmlns:p14="http://schemas.microsoft.com/office/powerpoint/2010/main" val="1376488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8401" y="463640"/>
            <a:ext cx="10336212" cy="888642"/>
          </a:xfrm>
        </p:spPr>
        <p:txBody>
          <a:bodyPr>
            <a:normAutofit fontScale="90000"/>
          </a:bodyPr>
          <a:lstStyle/>
          <a:p>
            <a:r>
              <a:rPr lang="en-IN" dirty="0">
                <a:latin typeface="Times New Roman" panose="02020603050405020304" pitchFamily="18" charset="0"/>
                <a:cs typeface="Times New Roman" panose="02020603050405020304" pitchFamily="18" charset="0"/>
              </a:rPr>
              <a:t>Introduction :</a:t>
            </a:r>
          </a:p>
        </p:txBody>
      </p:sp>
      <p:sp>
        <p:nvSpPr>
          <p:cNvPr id="3" name="Subtitle 2"/>
          <p:cNvSpPr>
            <a:spLocks noGrp="1"/>
          </p:cNvSpPr>
          <p:nvPr>
            <p:ph type="subTitle" idx="1"/>
          </p:nvPr>
        </p:nvSpPr>
        <p:spPr>
          <a:xfrm>
            <a:off x="1313645" y="1545465"/>
            <a:ext cx="10190967" cy="4358197"/>
          </a:xfrm>
        </p:spPr>
        <p:txBody>
          <a:bodyPr>
            <a:normAutofit/>
          </a:bodyPr>
          <a:lstStyle/>
          <a:p>
            <a:r>
              <a:rPr lang="en-US" sz="1600" cap="none" dirty="0">
                <a:latin typeface="Times New Roman" panose="02020603050405020304" pitchFamily="18" charset="0"/>
                <a:cs typeface="Times New Roman" panose="02020603050405020304" pitchFamily="18" charset="0"/>
              </a:rPr>
              <a:t>The organ donation management system involves a web-based platform that collects the information of organs of donors as well as patients. This system manages the emergency request for organs based on the location of both the donor and the patient and other medical information . it is up to the administration to update and remove records if necessary . the fundamental concept of this management system is to transform a complicated and time consuming process into one that is effortless and secure.</a:t>
            </a:r>
            <a:endParaRPr lang="en-IN" sz="16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1384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822668" y="6306234"/>
            <a:ext cx="3744557"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Patient List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404349EF-5964-4D5E-947E-55BC53068C1D}"/>
              </a:ext>
            </a:extLst>
          </p:cNvPr>
          <p:cNvPicPr>
            <a:picLocks noGrp="1" noChangeAspect="1"/>
          </p:cNvPicPr>
          <p:nvPr>
            <p:ph idx="1"/>
          </p:nvPr>
        </p:nvPicPr>
        <p:blipFill>
          <a:blip r:embed="rId2"/>
          <a:stretch>
            <a:fillRect/>
          </a:stretch>
        </p:blipFill>
        <p:spPr>
          <a:xfrm>
            <a:off x="0" y="1"/>
            <a:ext cx="12191999" cy="6175716"/>
          </a:xfrm>
        </p:spPr>
      </p:pic>
    </p:spTree>
    <p:extLst>
      <p:ext uri="{BB962C8B-B14F-4D97-AF65-F5344CB8AC3E}">
        <p14:creationId xmlns:p14="http://schemas.microsoft.com/office/powerpoint/2010/main" val="324381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279992" y="6211669"/>
            <a:ext cx="3632015"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Center Form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8DF57AAD-9B6F-4CE3-B7D7-A160DAC1CEEA}"/>
              </a:ext>
            </a:extLst>
          </p:cNvPr>
          <p:cNvPicPr>
            <a:picLocks noGrp="1" noChangeAspect="1"/>
          </p:cNvPicPr>
          <p:nvPr>
            <p:ph idx="1"/>
          </p:nvPr>
        </p:nvPicPr>
        <p:blipFill>
          <a:blip r:embed="rId2"/>
          <a:stretch>
            <a:fillRect/>
          </a:stretch>
        </p:blipFill>
        <p:spPr>
          <a:xfrm>
            <a:off x="0" y="1"/>
            <a:ext cx="12191999" cy="6211668"/>
          </a:xfrm>
        </p:spPr>
      </p:pic>
    </p:spTree>
    <p:extLst>
      <p:ext uri="{BB962C8B-B14F-4D97-AF65-F5344CB8AC3E}">
        <p14:creationId xmlns:p14="http://schemas.microsoft.com/office/powerpoint/2010/main" val="3792706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380493" y="6211669"/>
            <a:ext cx="3491338"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Center List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0FBBC7F-0005-4350-83FD-EB10DC4D012F}"/>
              </a:ext>
            </a:extLst>
          </p:cNvPr>
          <p:cNvPicPr>
            <a:picLocks noGrp="1" noChangeAspect="1"/>
          </p:cNvPicPr>
          <p:nvPr>
            <p:ph idx="1"/>
          </p:nvPr>
        </p:nvPicPr>
        <p:blipFill>
          <a:blip r:embed="rId2"/>
          <a:stretch>
            <a:fillRect/>
          </a:stretch>
        </p:blipFill>
        <p:spPr>
          <a:xfrm>
            <a:off x="0" y="-112542"/>
            <a:ext cx="12191999" cy="6324211"/>
          </a:xfrm>
        </p:spPr>
      </p:pic>
    </p:spTree>
    <p:extLst>
      <p:ext uri="{BB962C8B-B14F-4D97-AF65-F5344CB8AC3E}">
        <p14:creationId xmlns:p14="http://schemas.microsoft.com/office/powerpoint/2010/main" val="2359260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3522363" y="6211669"/>
            <a:ext cx="5207597"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Matching controller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547BE4FB-9308-4D0D-9620-156603E71979}"/>
              </a:ext>
            </a:extLst>
          </p:cNvPr>
          <p:cNvPicPr>
            <a:picLocks noGrp="1" noChangeAspect="1"/>
          </p:cNvPicPr>
          <p:nvPr>
            <p:ph idx="1"/>
          </p:nvPr>
        </p:nvPicPr>
        <p:blipFill>
          <a:blip r:embed="rId2"/>
          <a:stretch>
            <a:fillRect/>
          </a:stretch>
        </p:blipFill>
        <p:spPr>
          <a:xfrm>
            <a:off x="0" y="0"/>
            <a:ext cx="12191999" cy="6211669"/>
          </a:xfrm>
        </p:spPr>
      </p:pic>
    </p:spTree>
    <p:extLst>
      <p:ext uri="{BB962C8B-B14F-4D97-AF65-F5344CB8AC3E}">
        <p14:creationId xmlns:p14="http://schemas.microsoft.com/office/powerpoint/2010/main" val="1543719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127274" y="6211669"/>
            <a:ext cx="3997775"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Donor Home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picture containing text, monitor, indoor, screen&#10;&#10;Description automatically generated">
            <a:extLst>
              <a:ext uri="{FF2B5EF4-FFF2-40B4-BE49-F238E27FC236}">
                <a16:creationId xmlns:a16="http://schemas.microsoft.com/office/drawing/2014/main" id="{FEF50B48-6DEC-4F18-9F98-DF77F7244E28}"/>
              </a:ext>
            </a:extLst>
          </p:cNvPr>
          <p:cNvPicPr>
            <a:picLocks noGrp="1" noChangeAspect="1"/>
          </p:cNvPicPr>
          <p:nvPr>
            <p:ph idx="1"/>
          </p:nvPr>
        </p:nvPicPr>
        <p:blipFill>
          <a:blip r:embed="rId2"/>
          <a:stretch>
            <a:fillRect/>
          </a:stretch>
        </p:blipFill>
        <p:spPr>
          <a:xfrm>
            <a:off x="0" y="0"/>
            <a:ext cx="12191999" cy="6211669"/>
          </a:xfrm>
        </p:spPr>
      </p:pic>
    </p:spTree>
    <p:extLst>
      <p:ext uri="{BB962C8B-B14F-4D97-AF65-F5344CB8AC3E}">
        <p14:creationId xmlns:p14="http://schemas.microsoft.com/office/powerpoint/2010/main" val="4090494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822668" y="6306234"/>
            <a:ext cx="3449135"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Donor form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87DBEC6E-23ED-460D-8734-FB365A5B3F34}"/>
              </a:ext>
            </a:extLst>
          </p:cNvPr>
          <p:cNvPicPr>
            <a:picLocks noGrp="1" noChangeAspect="1"/>
          </p:cNvPicPr>
          <p:nvPr>
            <p:ph idx="1"/>
          </p:nvPr>
        </p:nvPicPr>
        <p:blipFill>
          <a:blip r:embed="rId2"/>
          <a:stretch>
            <a:fillRect/>
          </a:stretch>
        </p:blipFill>
        <p:spPr>
          <a:xfrm>
            <a:off x="0" y="0"/>
            <a:ext cx="12191999" cy="6306233"/>
          </a:xfrm>
        </p:spPr>
      </p:pic>
    </p:spTree>
    <p:extLst>
      <p:ext uri="{BB962C8B-B14F-4D97-AF65-F5344CB8AC3E}">
        <p14:creationId xmlns:p14="http://schemas.microsoft.com/office/powerpoint/2010/main" val="819281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317188" y="6211669"/>
            <a:ext cx="3617947"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Donor List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FE860F53-77DD-4FD0-B92D-1635D06A5104}"/>
              </a:ext>
            </a:extLst>
          </p:cNvPr>
          <p:cNvPicPr>
            <a:picLocks noGrp="1" noChangeAspect="1"/>
          </p:cNvPicPr>
          <p:nvPr>
            <p:ph idx="1"/>
          </p:nvPr>
        </p:nvPicPr>
        <p:blipFill>
          <a:blip r:embed="rId2"/>
          <a:stretch>
            <a:fillRect/>
          </a:stretch>
        </p:blipFill>
        <p:spPr>
          <a:xfrm>
            <a:off x="-1" y="1"/>
            <a:ext cx="12192001" cy="6211668"/>
          </a:xfrm>
        </p:spPr>
      </p:pic>
    </p:spTree>
    <p:extLst>
      <p:ext uri="{BB962C8B-B14F-4D97-AF65-F5344CB8AC3E}">
        <p14:creationId xmlns:p14="http://schemas.microsoft.com/office/powerpoint/2010/main" val="1897323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118214" y="6211669"/>
            <a:ext cx="3955572"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Patient Home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picture containing graphical user interface&#10;&#10;Description automatically generated">
            <a:extLst>
              <a:ext uri="{FF2B5EF4-FFF2-40B4-BE49-F238E27FC236}">
                <a16:creationId xmlns:a16="http://schemas.microsoft.com/office/drawing/2014/main" id="{88135652-E13C-4FE8-968A-EB3ADC46529F}"/>
              </a:ext>
            </a:extLst>
          </p:cNvPr>
          <p:cNvPicPr>
            <a:picLocks noGrp="1" noChangeAspect="1"/>
          </p:cNvPicPr>
          <p:nvPr>
            <p:ph idx="1"/>
          </p:nvPr>
        </p:nvPicPr>
        <p:blipFill>
          <a:blip r:embed="rId2"/>
          <a:stretch>
            <a:fillRect/>
          </a:stretch>
        </p:blipFill>
        <p:spPr>
          <a:xfrm>
            <a:off x="0" y="1"/>
            <a:ext cx="12191999" cy="6211668"/>
          </a:xfrm>
        </p:spPr>
      </p:pic>
    </p:spTree>
    <p:extLst>
      <p:ext uri="{BB962C8B-B14F-4D97-AF65-F5344CB8AC3E}">
        <p14:creationId xmlns:p14="http://schemas.microsoft.com/office/powerpoint/2010/main" val="2109923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056936" y="6211669"/>
            <a:ext cx="4138452"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Patient form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D8D83AE5-C33D-4097-9F63-669B3CF5C86A}"/>
              </a:ext>
            </a:extLst>
          </p:cNvPr>
          <p:cNvPicPr>
            <a:picLocks noGrp="1" noChangeAspect="1"/>
          </p:cNvPicPr>
          <p:nvPr>
            <p:ph idx="1"/>
          </p:nvPr>
        </p:nvPicPr>
        <p:blipFill>
          <a:blip r:embed="rId2"/>
          <a:stretch>
            <a:fillRect/>
          </a:stretch>
        </p:blipFill>
        <p:spPr>
          <a:xfrm>
            <a:off x="0" y="1"/>
            <a:ext cx="12191999" cy="6211668"/>
          </a:xfrm>
        </p:spPr>
      </p:pic>
    </p:spTree>
    <p:extLst>
      <p:ext uri="{BB962C8B-B14F-4D97-AF65-F5344CB8AC3E}">
        <p14:creationId xmlns:p14="http://schemas.microsoft.com/office/powerpoint/2010/main" val="4185872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296087" y="6211669"/>
            <a:ext cx="3660150"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Patient List Page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473873AC-1051-49A2-BB83-8AD08824DBC2}"/>
              </a:ext>
            </a:extLst>
          </p:cNvPr>
          <p:cNvPicPr>
            <a:picLocks noGrp="1" noChangeAspect="1"/>
          </p:cNvPicPr>
          <p:nvPr>
            <p:ph idx="1"/>
          </p:nvPr>
        </p:nvPicPr>
        <p:blipFill>
          <a:blip r:embed="rId2"/>
          <a:stretch>
            <a:fillRect/>
          </a:stretch>
        </p:blipFill>
        <p:spPr>
          <a:xfrm>
            <a:off x="0" y="1"/>
            <a:ext cx="12191999" cy="6211668"/>
          </a:xfrm>
        </p:spPr>
      </p:pic>
    </p:spTree>
    <p:extLst>
      <p:ext uri="{BB962C8B-B14F-4D97-AF65-F5344CB8AC3E}">
        <p14:creationId xmlns:p14="http://schemas.microsoft.com/office/powerpoint/2010/main" val="2167661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Need Of the System :</a:t>
            </a:r>
          </a:p>
        </p:txBody>
      </p:sp>
      <p:sp>
        <p:nvSpPr>
          <p:cNvPr id="3" name="Content Placeholder 2"/>
          <p:cNvSpPr>
            <a:spLocks noGrp="1"/>
          </p:cNvSpPr>
          <p:nvPr>
            <p:ph idx="1"/>
          </p:nvPr>
        </p:nvSpPr>
        <p:spPr/>
        <p:txBody>
          <a:bodyPr>
            <a:noAutofit/>
          </a:bodyPr>
          <a:lstStyle/>
          <a:p>
            <a:r>
              <a:rPr lang="en-US" sz="1800" dirty="0">
                <a:latin typeface="Times New Roman" panose="02020603050405020304" pitchFamily="18" charset="0"/>
                <a:cs typeface="Times New Roman" panose="02020603050405020304" pitchFamily="18" charset="0"/>
              </a:rPr>
              <a:t>To promote organ donation for transplantation as a treatment for many life-threatening diseases including heart disease, kidney disease, liver disease, diabetes, and cystic ﬁbrosis</a:t>
            </a:r>
          </a:p>
          <a:p>
            <a:r>
              <a:rPr lang="en-US" sz="1800" dirty="0">
                <a:latin typeface="Times New Roman" panose="02020603050405020304" pitchFamily="18" charset="0"/>
                <a:cs typeface="Times New Roman" panose="02020603050405020304" pitchFamily="18" charset="0"/>
              </a:rPr>
              <a:t> To educate and inform the community, patients and their families, and health professionals about organ and tissue donation to markedly improve rates of donation.</a:t>
            </a:r>
          </a:p>
          <a:p>
            <a:r>
              <a:rPr lang="en-US" sz="1800" dirty="0">
                <a:latin typeface="Times New Roman" panose="02020603050405020304" pitchFamily="18" charset="0"/>
                <a:cs typeface="Times New Roman" panose="02020603050405020304" pitchFamily="18" charset="0"/>
              </a:rPr>
              <a:t>   To work in partnership with the Department of Health (DOH), clinicians, and hospitals to promote best practice professional training and ensure that the family of every potential donor is oﬀered the option of donation in a caring and respectful manner.</a:t>
            </a:r>
          </a:p>
          <a:p>
            <a:r>
              <a:rPr lang="en-US" sz="1800" dirty="0">
                <a:latin typeface="Times New Roman" panose="02020603050405020304" pitchFamily="18" charset="0"/>
                <a:cs typeface="Times New Roman" panose="02020603050405020304" pitchFamily="18" charset="0"/>
              </a:rPr>
              <a:t> To provide support, care, information, and advocacy for people with end stage organ             failure, donor families, living donors transplant recipients, and their families.</a:t>
            </a:r>
          </a:p>
          <a:p>
            <a:r>
              <a:rPr lang="en-US" sz="1800" dirty="0">
                <a:latin typeface="Times New Roman" panose="02020603050405020304" pitchFamily="18" charset="0"/>
                <a:cs typeface="Times New Roman" panose="02020603050405020304" pitchFamily="18" charset="0"/>
              </a:rPr>
              <a:t>   To provide policy advice to DOH, clinicians, and hospitals.</a:t>
            </a:r>
          </a:p>
          <a:p>
            <a:r>
              <a:rPr lang="en-US" sz="1800" dirty="0">
                <a:latin typeface="Times New Roman" panose="02020603050405020304" pitchFamily="18" charset="0"/>
                <a:cs typeface="Times New Roman" panose="02020603050405020304" pitchFamily="18" charset="0"/>
              </a:rPr>
              <a:t>   Assuring compliance with all external regulatory bodies, including but not limited to: the Organ Procurement and Transplantation Network (OPTN), the United Network for Organ Sharing (UNOS), Centers for Medicare and Medicaid Services (CMS) Conditions of Participation (COP), the Missouri State Department of Health (DOH), The Joint Commission (TJC) Standards</a:t>
            </a:r>
          </a:p>
        </p:txBody>
      </p:sp>
    </p:spTree>
    <p:extLst>
      <p:ext uri="{BB962C8B-B14F-4D97-AF65-F5344CB8AC3E}">
        <p14:creationId xmlns:p14="http://schemas.microsoft.com/office/powerpoint/2010/main" val="202668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2847114" y="6211669"/>
            <a:ext cx="6558095"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Notify to Patient by clicking save</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F2BD2CC-4B25-444C-B8B3-D163C2F03431}"/>
              </a:ext>
            </a:extLst>
          </p:cNvPr>
          <p:cNvPicPr>
            <a:picLocks noGrp="1" noChangeAspect="1"/>
          </p:cNvPicPr>
          <p:nvPr>
            <p:ph idx="1"/>
          </p:nvPr>
        </p:nvPicPr>
        <p:blipFill>
          <a:blip r:embed="rId2"/>
          <a:stretch>
            <a:fillRect/>
          </a:stretch>
        </p:blipFill>
        <p:spPr>
          <a:xfrm>
            <a:off x="0" y="0"/>
            <a:ext cx="12192000" cy="6211669"/>
          </a:xfrm>
        </p:spPr>
      </p:pic>
    </p:spTree>
    <p:extLst>
      <p:ext uri="{BB962C8B-B14F-4D97-AF65-F5344CB8AC3E}">
        <p14:creationId xmlns:p14="http://schemas.microsoft.com/office/powerpoint/2010/main" val="2432489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7A2E7C-19B0-4D53-A52D-2E76E06CA3C0}"/>
              </a:ext>
            </a:extLst>
          </p:cNvPr>
          <p:cNvSpPr/>
          <p:nvPr/>
        </p:nvSpPr>
        <p:spPr>
          <a:xfrm>
            <a:off x="4066775" y="6211669"/>
            <a:ext cx="4118775" cy="646331"/>
          </a:xfrm>
          <a:prstGeom prst="rect">
            <a:avLst/>
          </a:prstGeom>
          <a:noFill/>
        </p:spPr>
        <p:txBody>
          <a:bodyPr wrap="square" lIns="91440" tIns="45720" rIns="91440" bIns="45720">
            <a:spAutoFit/>
          </a:bodyPr>
          <a:lstStyle/>
          <a:p>
            <a:pPr algn="ctr"/>
            <a:r>
              <a:rPr lang="en-US" sz="3600" dirty="0">
                <a:ln w="0"/>
                <a:effectLst>
                  <a:outerShdw blurRad="38100" dist="19050" dir="2700000" algn="tl" rotWithShape="0">
                    <a:schemeClr val="dk1">
                      <a:alpha val="40000"/>
                    </a:schemeClr>
                  </a:outerShdw>
                </a:effectLst>
              </a:rPr>
              <a:t>Mail sent to patient</a:t>
            </a:r>
            <a:endParaRPr lang="en-US" sz="3600" b="0" cap="none" spc="0" dirty="0">
              <a:ln w="0"/>
              <a:solidFill>
                <a:schemeClr val="tx1"/>
              </a:solidFill>
              <a:effectLst>
                <a:outerShdw blurRad="38100" dist="19050" dir="2700000" algn="tl" rotWithShape="0">
                  <a:schemeClr val="dk1">
                    <a:alpha val="40000"/>
                  </a:schemeClr>
                </a:outerShdw>
              </a:effectLst>
            </a:endParaRPr>
          </a:p>
        </p:txBody>
      </p:sp>
      <p:pic>
        <p:nvPicPr>
          <p:cNvPr id="5" name="Content Placeholder 4" descr="Graphical user interface, text, application, email&#10;&#10;Description automatically generated">
            <a:extLst>
              <a:ext uri="{FF2B5EF4-FFF2-40B4-BE49-F238E27FC236}">
                <a16:creationId xmlns:a16="http://schemas.microsoft.com/office/drawing/2014/main" id="{B9DA1761-64FC-47FD-9660-4356D0C2C692}"/>
              </a:ext>
            </a:extLst>
          </p:cNvPr>
          <p:cNvPicPr>
            <a:picLocks noGrp="1" noChangeAspect="1"/>
          </p:cNvPicPr>
          <p:nvPr>
            <p:ph idx="1"/>
          </p:nvPr>
        </p:nvPicPr>
        <p:blipFill>
          <a:blip r:embed="rId2"/>
          <a:stretch>
            <a:fillRect/>
          </a:stretch>
        </p:blipFill>
        <p:spPr>
          <a:xfrm>
            <a:off x="0" y="0"/>
            <a:ext cx="12192000" cy="6245526"/>
          </a:xfrm>
        </p:spPr>
      </p:pic>
    </p:spTree>
    <p:extLst>
      <p:ext uri="{BB962C8B-B14F-4D97-AF65-F5344CB8AC3E}">
        <p14:creationId xmlns:p14="http://schemas.microsoft.com/office/powerpoint/2010/main" val="2537289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Ensuring the program’s accreditation</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Identifying opportunities for improvement</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Prioritizing performance improvement and patient safety projects within organ transplantation</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Continuously audit compliance and regulatory standards related to organ transplantation</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Ensuring policies and procedures applicable to organ transplantation are evidence based, regularly reviewed and audited for compliance</a:t>
            </a:r>
            <a:r>
              <a:rPr lang="en-US" dirty="0"/>
              <a:t>.</a:t>
            </a:r>
          </a:p>
          <a:p>
            <a:pPr marL="0" indent="0">
              <a:buNone/>
            </a:pPr>
            <a:endParaRPr lang="en-US" dirty="0"/>
          </a:p>
        </p:txBody>
      </p:sp>
    </p:spTree>
    <p:extLst>
      <p:ext uri="{BB962C8B-B14F-4D97-AF65-F5344CB8AC3E}">
        <p14:creationId xmlns:p14="http://schemas.microsoft.com/office/powerpoint/2010/main" val="64043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99" y="381000"/>
            <a:ext cx="11259913" cy="726583"/>
          </a:xfrm>
        </p:spPr>
        <p:txBody>
          <a:bodyPr>
            <a:noAutofit/>
          </a:bodyPr>
          <a:lstStyle/>
          <a:p>
            <a:br>
              <a:rPr lang="en-US" b="1" u="sng" dirty="0"/>
            </a:br>
            <a:br>
              <a:rPr lang="en-US" b="1" u="sng" dirty="0"/>
            </a:br>
            <a:br>
              <a:rPr lang="en-US" b="1" u="sng" dirty="0"/>
            </a:br>
            <a:br>
              <a:rPr lang="en-US" b="1" u="sng" dirty="0"/>
            </a:br>
            <a:br>
              <a:rPr lang="en-US" b="1" u="sng" dirty="0"/>
            </a:br>
            <a:br>
              <a:rPr lang="en-IN" dirty="0"/>
            </a:br>
            <a:r>
              <a:rPr lang="en-IN" dirty="0">
                <a:latin typeface="Times New Roman" panose="02020603050405020304" pitchFamily="18" charset="0"/>
                <a:cs typeface="Times New Roman" panose="02020603050405020304" pitchFamily="18" charset="0"/>
              </a:rPr>
              <a:t>Actors and Functions:</a:t>
            </a:r>
          </a:p>
        </p:txBody>
      </p:sp>
      <p:sp>
        <p:nvSpPr>
          <p:cNvPr id="3" name="Content Placeholder 2"/>
          <p:cNvSpPr>
            <a:spLocks noGrp="1"/>
          </p:cNvSpPr>
          <p:nvPr>
            <p:ph idx="1"/>
          </p:nvPr>
        </p:nvSpPr>
        <p:spPr>
          <a:xfrm>
            <a:off x="143099" y="1206500"/>
            <a:ext cx="11259913" cy="4838700"/>
          </a:xfrm>
        </p:spPr>
        <p:txBody>
          <a:bodyPr>
            <a:noAutofit/>
          </a:bodyPr>
          <a:lstStyle/>
          <a:p>
            <a:endParaRPr lang="en-US" sz="1800" b="1" dirty="0">
              <a:solidFill>
                <a:srgbClr val="FFFF00"/>
              </a:solidFill>
              <a:latin typeface="Times New Roman" panose="02020603050405020304" pitchFamily="18" charset="0"/>
              <a:cs typeface="Times New Roman" panose="02020603050405020304" pitchFamily="18" charset="0"/>
            </a:endParaRPr>
          </a:p>
          <a:p>
            <a:endParaRPr lang="en-US" sz="1800" b="1" dirty="0">
              <a:solidFill>
                <a:srgbClr val="FFFF00"/>
              </a:solidFill>
              <a:latin typeface="Times New Roman" panose="02020603050405020304" pitchFamily="18" charset="0"/>
              <a:cs typeface="Times New Roman" panose="02020603050405020304" pitchFamily="18" charset="0"/>
            </a:endParaRPr>
          </a:p>
          <a:p>
            <a:endParaRPr lang="en-US" sz="1800" b="1" dirty="0">
              <a:solidFill>
                <a:srgbClr val="FFFF00"/>
              </a:solidFill>
              <a:latin typeface="Times New Roman" panose="02020603050405020304" pitchFamily="18" charset="0"/>
              <a:cs typeface="Times New Roman" panose="02020603050405020304" pitchFamily="18" charset="0"/>
            </a:endParaRPr>
          </a:p>
          <a:p>
            <a:r>
              <a:rPr lang="en-US" sz="1800" b="1" dirty="0">
                <a:solidFill>
                  <a:srgbClr val="FFFF00"/>
                </a:solidFill>
                <a:latin typeface="Times New Roman" panose="02020603050405020304" pitchFamily="18" charset="0"/>
                <a:cs typeface="Times New Roman" panose="02020603050405020304" pitchFamily="18" charset="0"/>
              </a:rPr>
              <a:t>Admin</a:t>
            </a:r>
            <a:r>
              <a:rPr lang="en-US" sz="1800" b="1" dirty="0">
                <a:solidFill>
                  <a:schemeClr val="tx1"/>
                </a:solidFill>
                <a:latin typeface="Times New Roman" panose="02020603050405020304" pitchFamily="18" charset="0"/>
                <a:cs typeface="Times New Roman" panose="02020603050405020304" pitchFamily="18" charset="0"/>
              </a:rPr>
              <a:t>:</a:t>
            </a:r>
            <a:endParaRPr lang="en-IN" sz="1800" b="1" dirty="0">
              <a:solidFill>
                <a:schemeClr val="tx1"/>
              </a:solidFill>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Admin can delete, manage Donor/Patient as per review</a:t>
            </a:r>
            <a:endParaRPr lang="en-US" sz="1800" b="1" dirty="0">
              <a:latin typeface="Times New Roman" panose="02020603050405020304" pitchFamily="18" charset="0"/>
              <a:cs typeface="Times New Roman" panose="02020603050405020304" pitchFamily="18" charset="0"/>
            </a:endParaRPr>
          </a:p>
          <a:p>
            <a:pPr lvl="0"/>
            <a:r>
              <a:rPr lang="en-US" sz="1800" b="1" dirty="0">
                <a:solidFill>
                  <a:srgbClr val="FFFF00"/>
                </a:solidFill>
                <a:latin typeface="Times New Roman" panose="02020603050405020304" pitchFamily="18" charset="0"/>
                <a:cs typeface="Times New Roman" panose="02020603050405020304" pitchFamily="18" charset="0"/>
              </a:rPr>
              <a:t>Donor</a:t>
            </a:r>
            <a:r>
              <a:rPr lang="en-US" sz="1800" b="1"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Donor register as per his role at the time of registration.</a:t>
            </a:r>
          </a:p>
          <a:p>
            <a:r>
              <a:rPr lang="en-US" sz="1800" dirty="0">
                <a:latin typeface="Times New Roman" panose="02020603050405020304" pitchFamily="18" charset="0"/>
                <a:cs typeface="Times New Roman" panose="02020603050405020304" pitchFamily="18" charset="0"/>
              </a:rPr>
              <a:t>Then using his username and password he can login in the system.</a:t>
            </a:r>
          </a:p>
          <a:p>
            <a:r>
              <a:rPr lang="en-US" sz="1800" dirty="0">
                <a:latin typeface="Times New Roman" panose="02020603050405020304" pitchFamily="18" charset="0"/>
                <a:cs typeface="Times New Roman" panose="02020603050405020304" pitchFamily="18" charset="0"/>
              </a:rPr>
              <a:t>After successful login he have to fill the form .</a:t>
            </a:r>
          </a:p>
          <a:p>
            <a:r>
              <a:rPr lang="en-US" sz="1800" dirty="0">
                <a:latin typeface="Times New Roman" panose="02020603050405020304" pitchFamily="18" charset="0"/>
                <a:cs typeface="Times New Roman" panose="02020603050405020304" pitchFamily="18" charset="0"/>
              </a:rPr>
              <a:t>He must fill the right information about his medical and residential details.</a:t>
            </a:r>
          </a:p>
          <a:p>
            <a:r>
              <a:rPr lang="en-US" sz="1800" dirty="0">
                <a:latin typeface="Times New Roman" panose="02020603050405020304" pitchFamily="18" charset="0"/>
                <a:cs typeface="Times New Roman" panose="02020603050405020304" pitchFamily="18" charset="0"/>
              </a:rPr>
              <a:t>After all process he can see the information about beneficiary.</a:t>
            </a:r>
            <a:endParaRPr lang="en-IN" sz="1800" dirty="0">
              <a:latin typeface="Times New Roman" panose="02020603050405020304" pitchFamily="18" charset="0"/>
              <a:cs typeface="Times New Roman" panose="02020603050405020304" pitchFamily="18" charset="0"/>
            </a:endParaRPr>
          </a:p>
          <a:p>
            <a:endParaRPr lang="en-US" sz="1800" b="1" u="sng" dirty="0">
              <a:solidFill>
                <a:srgbClr val="FFFF00"/>
              </a:solidFill>
              <a:latin typeface="Times New Roman" panose="02020603050405020304" pitchFamily="18" charset="0"/>
              <a:cs typeface="Times New Roman" panose="02020603050405020304" pitchFamily="18" charset="0"/>
            </a:endParaRPr>
          </a:p>
          <a:p>
            <a:endParaRPr lang="en-US" sz="1800" b="1" u="sng" dirty="0">
              <a:solidFill>
                <a:srgbClr val="FFFF00"/>
              </a:solidFill>
              <a:latin typeface="Times New Roman" panose="02020603050405020304" pitchFamily="18" charset="0"/>
              <a:cs typeface="Times New Roman" panose="02020603050405020304" pitchFamily="18" charset="0"/>
            </a:endParaRPr>
          </a:p>
          <a:p>
            <a:endParaRPr lang="en-US" sz="1800" b="1" u="sng" dirty="0">
              <a:solidFill>
                <a:srgbClr val="FFFF00"/>
              </a:solidFill>
              <a:latin typeface="Times New Roman" panose="02020603050405020304" pitchFamily="18" charset="0"/>
              <a:cs typeface="Times New Roman" panose="02020603050405020304" pitchFamily="18" charset="0"/>
            </a:endParaRPr>
          </a:p>
          <a:p>
            <a:endParaRPr lang="en-US" sz="1800" b="1" u="sng" dirty="0">
              <a:solidFill>
                <a:srgbClr val="FFFF00"/>
              </a:solidFill>
              <a:latin typeface="Times New Roman" panose="02020603050405020304" pitchFamily="18" charset="0"/>
              <a:cs typeface="Times New Roman" panose="02020603050405020304" pitchFamily="18" charset="0"/>
            </a:endParaRPr>
          </a:p>
          <a:p>
            <a:endParaRPr lang="en-US" sz="1800" b="1" u="sng" dirty="0">
              <a:solidFill>
                <a:srgbClr val="FFFF00"/>
              </a:solidFill>
              <a:latin typeface="Times New Roman" panose="02020603050405020304" pitchFamily="18" charset="0"/>
              <a:cs typeface="Times New Roman" panose="02020603050405020304" pitchFamily="18" charset="0"/>
            </a:endParaRPr>
          </a:p>
          <a:p>
            <a:endParaRPr lang="en-US" sz="1800" b="1" u="sng" dirty="0">
              <a:solidFill>
                <a:srgbClr val="FFFF00"/>
              </a:solidFill>
              <a:latin typeface="Times New Roman" panose="02020603050405020304" pitchFamily="18" charset="0"/>
              <a:cs typeface="Times New Roman" panose="02020603050405020304" pitchFamily="18" charset="0"/>
            </a:endParaRPr>
          </a:p>
          <a:p>
            <a:endParaRPr lang="en-US" sz="1800" b="1" u="sng" dirty="0">
              <a:solidFill>
                <a:srgbClr val="FFFF00"/>
              </a:solidFill>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3560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u="sng" dirty="0">
                <a:solidFill>
                  <a:srgbClr val="FFFF00"/>
                </a:solidFill>
              </a:rPr>
              <a:t>Patient</a:t>
            </a:r>
            <a:r>
              <a:rPr lang="en-US" b="1" dirty="0"/>
              <a:t>:</a:t>
            </a:r>
          </a:p>
          <a:p>
            <a:r>
              <a:rPr lang="en-US" sz="1800" dirty="0">
                <a:latin typeface="Times New Roman" panose="02020603050405020304" pitchFamily="18" charset="0"/>
                <a:cs typeface="Times New Roman" panose="02020603050405020304" pitchFamily="18" charset="0"/>
              </a:rPr>
              <a:t>patient register as per his role at the time of registration.</a:t>
            </a:r>
          </a:p>
          <a:p>
            <a:r>
              <a:rPr lang="en-US" sz="1800" dirty="0">
                <a:latin typeface="Times New Roman" panose="02020603050405020304" pitchFamily="18" charset="0"/>
                <a:cs typeface="Times New Roman" panose="02020603050405020304" pitchFamily="18" charset="0"/>
              </a:rPr>
              <a:t>Then using his username and password he can login in the system.</a:t>
            </a:r>
          </a:p>
          <a:p>
            <a:r>
              <a:rPr lang="en-US" sz="1800" dirty="0">
                <a:latin typeface="Times New Roman" panose="02020603050405020304" pitchFamily="18" charset="0"/>
                <a:cs typeface="Times New Roman" panose="02020603050405020304" pitchFamily="18" charset="0"/>
              </a:rPr>
              <a:t>After successful login he have to fill the form .</a:t>
            </a:r>
          </a:p>
          <a:p>
            <a:r>
              <a:rPr lang="en-US" sz="1800" dirty="0">
                <a:latin typeface="Times New Roman" panose="02020603050405020304" pitchFamily="18" charset="0"/>
                <a:cs typeface="Times New Roman" panose="02020603050405020304" pitchFamily="18" charset="0"/>
              </a:rPr>
              <a:t>He must fill the right information about his medical and residential details.</a:t>
            </a:r>
          </a:p>
          <a:p>
            <a:r>
              <a:rPr lang="en-US" sz="1800" dirty="0">
                <a:latin typeface="Times New Roman" panose="02020603050405020304" pitchFamily="18" charset="0"/>
                <a:cs typeface="Times New Roman" panose="02020603050405020304" pitchFamily="18" charset="0"/>
              </a:rPr>
              <a:t>After all process he can see the information about beneficiary.</a:t>
            </a:r>
            <a:endParaRPr lang="en-IN" sz="1800" dirty="0">
              <a:latin typeface="Times New Roman" panose="02020603050405020304" pitchFamily="18" charset="0"/>
              <a:cs typeface="Times New Roman" panose="02020603050405020304" pitchFamily="18" charset="0"/>
            </a:endParaRPr>
          </a:p>
          <a:p>
            <a:endParaRPr lang="en-IN" b="1" dirty="0"/>
          </a:p>
          <a:p>
            <a:endParaRPr lang="en-US" dirty="0"/>
          </a:p>
        </p:txBody>
      </p:sp>
    </p:spTree>
    <p:extLst>
      <p:ext uri="{BB962C8B-B14F-4D97-AF65-F5344CB8AC3E}">
        <p14:creationId xmlns:p14="http://schemas.microsoft.com/office/powerpoint/2010/main" val="181301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Used:</a:t>
            </a:r>
            <a:endParaRPr lang="en-IN" dirty="0"/>
          </a:p>
        </p:txBody>
      </p:sp>
      <p:sp>
        <p:nvSpPr>
          <p:cNvPr id="3" name="Content Placeholder 2"/>
          <p:cNvSpPr>
            <a:spLocks noGrp="1"/>
          </p:cNvSpPr>
          <p:nvPr>
            <p:ph idx="1"/>
          </p:nvPr>
        </p:nvSpPr>
        <p:spPr/>
        <p:txBody>
          <a:bodyPr/>
          <a:lstStyle/>
          <a:p>
            <a:r>
              <a:rPr lang="en-US" sz="1800" b="1" dirty="0">
                <a:solidFill>
                  <a:srgbClr val="FFFF00"/>
                </a:solidFill>
                <a:latin typeface="Times New Roman" panose="02020603050405020304" pitchFamily="18" charset="0"/>
                <a:cs typeface="Times New Roman" panose="02020603050405020304" pitchFamily="18" charset="0"/>
              </a:rPr>
              <a:t>Front End</a:t>
            </a:r>
            <a:r>
              <a:rPr lang="en-US" sz="1800" dirty="0">
                <a:latin typeface="Times New Roman" panose="02020603050405020304" pitchFamily="18" charset="0"/>
                <a:cs typeface="Times New Roman" panose="02020603050405020304" pitchFamily="18" charset="0"/>
              </a:rPr>
              <a:t>: ReactJs</a:t>
            </a:r>
          </a:p>
          <a:p>
            <a:r>
              <a:rPr lang="en-US" sz="1800" b="1" dirty="0">
                <a:solidFill>
                  <a:srgbClr val="FFFF00"/>
                </a:solidFill>
                <a:latin typeface="Times New Roman" panose="02020603050405020304" pitchFamily="18" charset="0"/>
                <a:cs typeface="Times New Roman" panose="02020603050405020304" pitchFamily="18" charset="0"/>
              </a:rPr>
              <a:t>Data-Base</a:t>
            </a:r>
            <a:r>
              <a:rPr lang="en-US" sz="1800" dirty="0">
                <a:latin typeface="Times New Roman" panose="02020603050405020304" pitchFamily="18" charset="0"/>
                <a:cs typeface="Times New Roman" panose="02020603050405020304" pitchFamily="18" charset="0"/>
              </a:rPr>
              <a:t> :MySQL</a:t>
            </a:r>
          </a:p>
          <a:p>
            <a:r>
              <a:rPr lang="en-US" sz="1800" b="1" dirty="0">
                <a:solidFill>
                  <a:srgbClr val="FFFF00"/>
                </a:solidFill>
                <a:latin typeface="Times New Roman" panose="02020603050405020304" pitchFamily="18" charset="0"/>
                <a:cs typeface="Times New Roman" panose="02020603050405020304" pitchFamily="18" charset="0"/>
              </a:rPr>
              <a:t>Back End</a:t>
            </a:r>
            <a:r>
              <a:rPr lang="en-US" sz="1800" dirty="0">
                <a:latin typeface="Times New Roman" panose="02020603050405020304" pitchFamily="18" charset="0"/>
                <a:cs typeface="Times New Roman" panose="02020603050405020304" pitchFamily="18" charset="0"/>
              </a:rPr>
              <a:t>: Java Spring Boot API</a:t>
            </a:r>
            <a:r>
              <a:rPr lang="en-US" dirty="0"/>
              <a:t>. </a:t>
            </a:r>
            <a:endParaRPr lang="en-IN" dirty="0"/>
          </a:p>
        </p:txBody>
      </p:sp>
    </p:spTree>
    <p:extLst>
      <p:ext uri="{BB962C8B-B14F-4D97-AF65-F5344CB8AC3E}">
        <p14:creationId xmlns:p14="http://schemas.microsoft.com/office/powerpoint/2010/main" val="188939219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41110" y="639097"/>
            <a:ext cx="3401961" cy="3686015"/>
          </a:xfrm>
        </p:spPr>
        <p:txBody>
          <a:bodyPr vert="horz" lIns="91440" tIns="45720" rIns="91440" bIns="45720" rtlCol="0" anchor="b">
            <a:normAutofit/>
          </a:bodyPr>
          <a:lstStyle/>
          <a:p>
            <a:r>
              <a:rPr lang="en-US" sz="5100">
                <a:solidFill>
                  <a:schemeClr val="tx1">
                    <a:lumMod val="85000"/>
                    <a:lumOff val="15000"/>
                  </a:schemeClr>
                </a:solidFill>
              </a:rPr>
              <a:t>Entity Relationship Diagram</a:t>
            </a:r>
            <a:br>
              <a:rPr lang="en-US" sz="5100">
                <a:solidFill>
                  <a:schemeClr val="tx1">
                    <a:lumMod val="85000"/>
                    <a:lumOff val="15000"/>
                  </a:schemeClr>
                </a:solidFill>
              </a:rPr>
            </a:br>
            <a:br>
              <a:rPr lang="en-US" sz="5100">
                <a:solidFill>
                  <a:schemeClr val="tx1">
                    <a:lumMod val="85000"/>
                    <a:lumOff val="15000"/>
                  </a:schemeClr>
                </a:solidFill>
              </a:rPr>
            </a:br>
            <a:endParaRPr lang="en-US" sz="5100">
              <a:solidFill>
                <a:schemeClr val="tx1">
                  <a:lumMod val="85000"/>
                  <a:lumOff val="15000"/>
                </a:schemeClr>
              </a:solidFill>
            </a:endParaRPr>
          </a:p>
        </p:txBody>
      </p:sp>
      <p:pic>
        <p:nvPicPr>
          <p:cNvPr id="6" name="Content Placeholder 5" descr="Diagram&#10;&#10;Description automatically generated">
            <a:extLst>
              <a:ext uri="{FF2B5EF4-FFF2-40B4-BE49-F238E27FC236}">
                <a16:creationId xmlns:a16="http://schemas.microsoft.com/office/drawing/2014/main" id="{5F7BAF60-5688-497F-ADC7-054261B1C82D}"/>
              </a:ext>
            </a:extLst>
          </p:cNvPr>
          <p:cNvPicPr>
            <a:picLocks noGrp="1" noChangeAspect="1"/>
          </p:cNvPicPr>
          <p:nvPr>
            <p:ph idx="1"/>
          </p:nvPr>
        </p:nvPicPr>
        <p:blipFill>
          <a:blip r:embed="rId2"/>
          <a:stretch>
            <a:fillRect/>
          </a:stretch>
        </p:blipFill>
        <p:spPr>
          <a:xfrm>
            <a:off x="329688" y="220637"/>
            <a:ext cx="7553090" cy="5834763"/>
          </a:xfrm>
          <a:prstGeom prst="rect">
            <a:avLst/>
          </a:prstGeom>
        </p:spPr>
      </p:pic>
      <p:cxnSp>
        <p:nvCxnSpPr>
          <p:cNvPr id="24" name="Straight Connector 18">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5" name="Rectangle 20">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507854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D1D1210-3BD3-4C6E-AD1B-07BFB5ABD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4947F56-9DBB-4FF9-ABF2-5B7B3C7B5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B6E21A4B-9996-44C9-AE8B-9B156A6CDF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AA95A4F-6851-483E-8C86-31AA85F7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Flow chart :</a:t>
            </a:r>
          </a:p>
        </p:txBody>
      </p:sp>
      <p:pic>
        <p:nvPicPr>
          <p:cNvPr id="7" name="Content Placeholder 6" descr="Diagram, schematic&#10;&#10;Description automatically generated">
            <a:extLst>
              <a:ext uri="{FF2B5EF4-FFF2-40B4-BE49-F238E27FC236}">
                <a16:creationId xmlns:a16="http://schemas.microsoft.com/office/drawing/2014/main" id="{503459A8-59D4-4B8E-A437-A516008FF94B}"/>
              </a:ext>
            </a:extLst>
          </p:cNvPr>
          <p:cNvPicPr>
            <a:picLocks noGrp="1" noChangeAspect="1"/>
          </p:cNvPicPr>
          <p:nvPr>
            <p:ph idx="1"/>
          </p:nvPr>
        </p:nvPicPr>
        <p:blipFill>
          <a:blip r:embed="rId2"/>
          <a:stretch>
            <a:fillRect/>
          </a:stretch>
        </p:blipFill>
        <p:spPr>
          <a:xfrm>
            <a:off x="943838" y="309488"/>
            <a:ext cx="6579253" cy="6088835"/>
          </a:xfrm>
          <a:prstGeom prst="rect">
            <a:avLst/>
          </a:prstGeom>
        </p:spPr>
      </p:pic>
      <p:cxnSp>
        <p:nvCxnSpPr>
          <p:cNvPr id="20" name="Straight Connector 19">
            <a:extLst>
              <a:ext uri="{FF2B5EF4-FFF2-40B4-BE49-F238E27FC236}">
                <a16:creationId xmlns:a16="http://schemas.microsoft.com/office/drawing/2014/main" id="{8E67B80F-DC96-4AB3-BCAC-07B698F6F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102C23A-5B68-4151-A35E-69055BD5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F16C535E-8900-4C12-9B34-681C17AD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7332971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docProps/app.xml><?xml version="1.0" encoding="utf-8"?>
<Properties xmlns="http://schemas.openxmlformats.org/officeDocument/2006/extended-properties" xmlns:vt="http://schemas.openxmlformats.org/officeDocument/2006/docPropsVTypes">
  <Template>Retrospect</Template>
  <TotalTime>315</TotalTime>
  <Words>606</Words>
  <Application>Microsoft Office PowerPoint</Application>
  <PresentationFormat>Widescreen</PresentationFormat>
  <Paragraphs>70</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Times New Roman</vt:lpstr>
      <vt:lpstr>Retrospect</vt:lpstr>
      <vt:lpstr>        Organ Donation Management System</vt:lpstr>
      <vt:lpstr>Introduction :</vt:lpstr>
      <vt:lpstr>Need Of the System :</vt:lpstr>
      <vt:lpstr>PowerPoint Presentation</vt:lpstr>
      <vt:lpstr>      Actors and Functions:</vt:lpstr>
      <vt:lpstr>PowerPoint Presentation</vt:lpstr>
      <vt:lpstr>Technology Used:</vt:lpstr>
      <vt:lpstr>Entity Relationship Diagram  </vt:lpstr>
      <vt:lpstr>Flow chart :</vt:lpstr>
      <vt:lpstr>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Sellerkart</dc:title>
  <dc:creator>DELL</dc:creator>
  <cp:lastModifiedBy>helen jeff</cp:lastModifiedBy>
  <cp:revision>21</cp:revision>
  <dcterms:created xsi:type="dcterms:W3CDTF">2022-04-01T13:38:31Z</dcterms:created>
  <dcterms:modified xsi:type="dcterms:W3CDTF">2022-04-12T23:03:00Z</dcterms:modified>
</cp:coreProperties>
</file>